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4"/>
  </p:handoutMasterIdLst>
  <p:sldIdLst>
    <p:sldId id="259" r:id="rId3"/>
    <p:sldId id="468" r:id="rId5"/>
    <p:sldId id="479" r:id="rId6"/>
    <p:sldId id="482" r:id="rId7"/>
    <p:sldId id="481" r:id="rId8"/>
    <p:sldId id="473" r:id="rId9"/>
    <p:sldId id="469" r:id="rId10"/>
    <p:sldId id="478" r:id="rId11"/>
    <p:sldId id="471" r:id="rId12"/>
    <p:sldId id="474" r:id="rId13"/>
    <p:sldId id="480" r:id="rId14"/>
    <p:sldId id="483" r:id="rId15"/>
    <p:sldId id="502" r:id="rId16"/>
    <p:sldId id="492" r:id="rId17"/>
    <p:sldId id="496" r:id="rId18"/>
    <p:sldId id="493" r:id="rId19"/>
    <p:sldId id="495" r:id="rId20"/>
    <p:sldId id="494" r:id="rId21"/>
    <p:sldId id="497" r:id="rId22"/>
    <p:sldId id="275" r:id="rId23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4" clrIdx="1"/>
  <p:cmAuthor id="1" name="周亮" initials="v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577FF"/>
    <a:srgbClr val="0050A7"/>
    <a:srgbClr val="FFFFFF"/>
    <a:srgbClr val="09BB07"/>
    <a:srgbClr val="70AD47"/>
    <a:srgbClr val="262626"/>
    <a:srgbClr val="FCFCFC"/>
    <a:srgbClr val="E2E2E2"/>
    <a:srgbClr val="82BF33"/>
    <a:srgbClr val="F9F9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912" autoAdjust="0"/>
    <p:restoredTop sz="96318" autoAdjust="0"/>
  </p:normalViewPr>
  <p:slideViewPr>
    <p:cSldViewPr snapToGrid="0">
      <p:cViewPr varScale="1">
        <p:scale>
          <a:sx n="70" d="100"/>
          <a:sy n="70" d="100"/>
        </p:scale>
        <p:origin x="105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tags" Target="tags/tag3.xml"/><Relationship Id="rId28" Type="http://schemas.openxmlformats.org/officeDocument/2006/relationships/commentAuthors" Target="commentAuthors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DFC243-3E68-4BFF-A505-ADDF9D7195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67D84A-3049-44F6-8517-64F0971FDD2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67D84A-3049-44F6-8517-64F0971FDD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67D84A-3049-44F6-8517-64F0971FDD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67D84A-3049-44F6-8517-64F0971FDD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67D84A-3049-44F6-8517-64F0971FDD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67D84A-3049-44F6-8517-64F0971FDD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67D84A-3049-44F6-8517-64F0971FDD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67D84A-3049-44F6-8517-64F0971FDD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67D84A-3049-44F6-8517-64F0971FDD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67D84A-3049-44F6-8517-64F0971FDD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67D84A-3049-44F6-8517-64F0971FDD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67D84A-3049-44F6-8517-64F0971FDD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67D84A-3049-44F6-8517-64F0971FDD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67D84A-3049-44F6-8517-64F0971FDD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67D84A-3049-44F6-8517-64F0971FDD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67D84A-3049-44F6-8517-64F0971FDD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67D84A-3049-44F6-8517-64F0971FDD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67D84A-3049-44F6-8517-64F0971FDD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67D84A-3049-44F6-8517-64F0971FDD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67D84A-3049-44F6-8517-64F0971FDD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67D84A-3049-44F6-8517-64F0971FDD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FDAE1-EB67-42CF-B593-56AA292DA8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E6056-67A1-460C-8D55-8E07980926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FDAE1-EB67-42CF-B593-56AA292DA8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E6056-67A1-460C-8D55-8E07980926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FDAE1-EB67-42CF-B593-56AA292DA8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E6056-67A1-460C-8D55-8E07980926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702334" y="288212"/>
            <a:ext cx="9695438" cy="546224"/>
          </a:xfrm>
          <a:prstGeom prst="rect">
            <a:avLst/>
          </a:prstGeom>
        </p:spPr>
        <p:txBody>
          <a:bodyPr/>
          <a:lstStyle>
            <a:lvl1pPr>
              <a:defRPr sz="2845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FDAE1-EB67-42CF-B593-56AA292DA8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E6056-67A1-460C-8D55-8E07980926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FDAE1-EB67-42CF-B593-56AA292DA8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E6056-67A1-460C-8D55-8E07980926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FDAE1-EB67-42CF-B593-56AA292DA8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E6056-67A1-460C-8D55-8E07980926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FDAE1-EB67-42CF-B593-56AA292DA8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E6056-67A1-460C-8D55-8E07980926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FDAE1-EB67-42CF-B593-56AA292DA8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E6056-67A1-460C-8D55-8E07980926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FDAE1-EB67-42CF-B593-56AA292DA8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E6056-67A1-460C-8D55-8E07980926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FDAE1-EB67-42CF-B593-56AA292DA8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E6056-67A1-460C-8D55-8E07980926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FDAE1-EB67-42CF-B593-56AA292DA8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E6056-67A1-460C-8D55-8E07980926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65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FFDAE1-EB67-42CF-B593-56AA292DA8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1E6056-67A1-460C-8D55-8E079809267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0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tags" Target="../tags/tag2.xml"/><Relationship Id="rId3" Type="http://schemas.microsoft.com/office/2007/relationships/media" Target="../media/media2.mp4"/><Relationship Id="rId2" Type="http://schemas.openxmlformats.org/officeDocument/2006/relationships/video" Target="../media/media2.mp4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2.xml"/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1.png"/><Relationship Id="rId3" Type="http://schemas.openxmlformats.org/officeDocument/2006/relationships/image" Target="../media/image20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2.png"/><Relationship Id="rId1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png"/><Relationship Id="rId1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6.png"/><Relationship Id="rId1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7.png"/><Relationship Id="rId1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tags" Target="../tags/tag1.xml"/><Relationship Id="rId3" Type="http://schemas.microsoft.com/office/2007/relationships/media" Target="../media/media1.mp4"/><Relationship Id="rId2" Type="http://schemas.openxmlformats.org/officeDocument/2006/relationships/video" Target="../media/media1.mp4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9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2842895" y="1613535"/>
            <a:ext cx="3072130" cy="3072130"/>
          </a:xfrm>
          <a:prstGeom prst="ellipse">
            <a:avLst/>
          </a:prstGeom>
          <a:solidFill>
            <a:srgbClr val="82BF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体传奇南安体-免费商用" panose="02000500000000000000" charset="-122"/>
              <a:ea typeface="字体传奇南安体-免费商用" panose="02000500000000000000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9228795" y="3200400"/>
            <a:ext cx="558015" cy="558015"/>
          </a:xfrm>
          <a:prstGeom prst="ellipse">
            <a:avLst/>
          </a:prstGeom>
          <a:solidFill>
            <a:srgbClr val="82BF33">
              <a:alpha val="2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体传奇南安体-免费商用" panose="02000500000000000000" charset="-122"/>
              <a:ea typeface="字体传奇南安体-免费商用" panose="02000500000000000000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843405" y="471805"/>
            <a:ext cx="5659755" cy="5659755"/>
          </a:xfrm>
          <a:prstGeom prst="ellipse">
            <a:avLst/>
          </a:prstGeom>
          <a:noFill/>
          <a:ln w="571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体传奇南安体-免费商用" panose="02000500000000000000" charset="-122"/>
              <a:ea typeface="字体传奇南安体-免费商用" panose="02000500000000000000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956935" y="3533827"/>
            <a:ext cx="224588" cy="224588"/>
          </a:xfrm>
          <a:prstGeom prst="ellipse">
            <a:avLst/>
          </a:prstGeom>
          <a:solidFill>
            <a:srgbClr val="82BF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体传奇南安体-免费商用" panose="02000500000000000000" charset="-122"/>
              <a:ea typeface="字体传奇南安体-免费商用" panose="02000500000000000000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143885" y="2374900"/>
            <a:ext cx="7708265" cy="185356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en-US" sz="7200" b="1" spc="225" dirty="0">
                <a:solidFill>
                  <a:srgbClr val="29292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ZHY-P371</a:t>
            </a:r>
            <a:endParaRPr lang="en-US" sz="7200" b="1" spc="225" dirty="0">
              <a:solidFill>
                <a:srgbClr val="29292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>
              <a:defRPr/>
            </a:pPr>
            <a:r>
              <a:rPr lang="zh-CN" sz="4400" b="1" spc="225" dirty="0">
                <a:solidFill>
                  <a:srgbClr val="29292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使用说明</a:t>
            </a:r>
            <a:endParaRPr lang="zh-CN" sz="4400" b="1" spc="225" dirty="0">
              <a:solidFill>
                <a:srgbClr val="29292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143885" y="1917065"/>
            <a:ext cx="3719830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dist">
              <a:defRPr/>
            </a:pPr>
            <a:r>
              <a:rPr lang="zh-CN" sz="2400" spc="225" dirty="0">
                <a:solidFill>
                  <a:srgbClr val="29292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医保业务</a:t>
            </a:r>
            <a:r>
              <a:rPr sz="2400" spc="225" dirty="0">
                <a:solidFill>
                  <a:srgbClr val="29292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综合服务终端</a:t>
            </a:r>
            <a:endParaRPr sz="2400" spc="225" dirty="0">
              <a:solidFill>
                <a:srgbClr val="29292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 flipH="1">
            <a:off x="11469292" y="6256421"/>
            <a:ext cx="97066" cy="60157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体传奇南安体-免费商用" panose="02000500000000000000" charset="-122"/>
              <a:ea typeface="字体传奇南安体-免费商用" panose="02000500000000000000" charset="-122"/>
            </a:endParaRPr>
          </a:p>
        </p:txBody>
      </p:sp>
      <p:pic>
        <p:nvPicPr>
          <p:cNvPr id="25" name="图片 24" descr="组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0845" y="387985"/>
            <a:ext cx="1530350" cy="339090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4813129" y="6131587"/>
            <a:ext cx="2418080" cy="337185"/>
          </a:xfrm>
          <a:prstGeom prst="rect">
            <a:avLst/>
          </a:prstGeom>
        </p:spPr>
        <p:txBody>
          <a:bodyPr wrap="none">
            <a:spAutoFit/>
          </a:bodyPr>
          <a:p>
            <a:pPr algn="dist">
              <a:defRPr/>
            </a:pPr>
            <a:r>
              <a:rPr lang="zh-CN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智慧眼科技股份有限公司</a:t>
            </a:r>
            <a:endParaRPr lang="zh-CN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  <p:bldLst>
      <p:bldP spid="6" grpId="0" bldLvl="0" animBg="1"/>
      <p:bldP spid="7" grpId="0" animBg="1"/>
      <p:bldP spid="8" grpId="0" animBg="1"/>
      <p:bldP spid="10" grpId="0" bldLvl="0" animBg="1"/>
      <p:bldP spid="11" grpId="0"/>
      <p:bldP spid="13" grpId="0"/>
      <p:bldP spid="1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 descr="组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92715" y="440607"/>
            <a:ext cx="1530350" cy="339090"/>
          </a:xfrm>
          <a:prstGeom prst="rect">
            <a:avLst/>
          </a:prstGeom>
        </p:spPr>
      </p:pic>
      <p:sp>
        <p:nvSpPr>
          <p:cNvPr id="28" name="椭圆 27"/>
          <p:cNvSpPr/>
          <p:nvPr/>
        </p:nvSpPr>
        <p:spPr>
          <a:xfrm>
            <a:off x="465221" y="386296"/>
            <a:ext cx="386117" cy="386117"/>
          </a:xfrm>
          <a:prstGeom prst="ellipse">
            <a:avLst/>
          </a:prstGeom>
          <a:solidFill>
            <a:srgbClr val="82BF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latin typeface="字体传奇南安体-免费商用" panose="02000500000000000000" charset="-122"/>
              <a:ea typeface="字体传奇南安体-免费商用" panose="02000500000000000000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003300" y="349250"/>
            <a:ext cx="72129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06-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通过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PC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工具唤起</a:t>
            </a:r>
            <a:r>
              <a:rPr 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激活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-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视频演示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2" name="e168f2a8e50f70ff426194fcb984b34b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4623435" y="809625"/>
            <a:ext cx="3136265" cy="57550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9821300" y="3624585"/>
            <a:ext cx="558015" cy="558015"/>
          </a:xfrm>
          <a:prstGeom prst="ellipse">
            <a:avLst/>
          </a:prstGeom>
          <a:solidFill>
            <a:srgbClr val="82BF34">
              <a:alpha val="3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字体传奇南安体-免费商用" panose="02000500000000000000" charset="-122"/>
              <a:ea typeface="字体传奇南安体-免费商用" panose="02000500000000000000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855508" y="1934491"/>
            <a:ext cx="3272128" cy="3272128"/>
            <a:chOff x="1269667" y="1823914"/>
            <a:chExt cx="4093043" cy="4093043"/>
          </a:xfrm>
        </p:grpSpPr>
        <p:sp>
          <p:nvSpPr>
            <p:cNvPr id="8" name="椭圆 7"/>
            <p:cNvSpPr/>
            <p:nvPr/>
          </p:nvSpPr>
          <p:spPr>
            <a:xfrm>
              <a:off x="1530950" y="2759518"/>
              <a:ext cx="2221834" cy="2221834"/>
            </a:xfrm>
            <a:prstGeom prst="ellipse">
              <a:avLst/>
            </a:prstGeom>
            <a:solidFill>
              <a:srgbClr val="82BF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字体传奇南安体-免费商用" panose="02000500000000000000" charset="-122"/>
                <a:ea typeface="字体传奇南安体-免费商用" panose="02000500000000000000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1269667" y="1823914"/>
              <a:ext cx="4093043" cy="4093043"/>
            </a:xfrm>
            <a:prstGeom prst="ellipse">
              <a:avLst/>
            </a:prstGeom>
            <a:noFill/>
            <a:ln w="57150">
              <a:solidFill>
                <a:srgbClr val="82BF34">
                  <a:alpha val="2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字体传奇南安体-免费商用" panose="02000500000000000000" charset="-122"/>
                <a:ea typeface="字体传奇南安体-免费商用" panose="02000500000000000000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5280025" y="3166745"/>
            <a:ext cx="5431790" cy="80708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p>
            <a:pPr>
              <a:defRPr/>
            </a:pPr>
            <a:r>
              <a:rPr lang="zh-CN" altLang="en-US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对接</a:t>
            </a:r>
            <a:r>
              <a:rPr lang="en-US" altLang="zh-CN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HIS</a:t>
            </a:r>
            <a:r>
              <a:rPr lang="zh-CN" altLang="en-US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系统</a:t>
            </a:r>
            <a:endParaRPr lang="zh-CN" altLang="en-US" sz="4800" b="1" spc="225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037201" y="2959188"/>
            <a:ext cx="1830706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8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02</a:t>
            </a:r>
            <a:endParaRPr lang="en-US" altLang="zh-CN" sz="8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 descr="组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92715" y="440607"/>
            <a:ext cx="1530350" cy="3390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组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92715" y="440607"/>
            <a:ext cx="1530350" cy="339090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465221" y="386296"/>
            <a:ext cx="386117" cy="386117"/>
          </a:xfrm>
          <a:prstGeom prst="ellipse">
            <a:avLst/>
          </a:prstGeom>
          <a:solidFill>
            <a:srgbClr val="82BF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latin typeface="字体传奇南安体-免费商用" panose="02000500000000000000" charset="-122"/>
              <a:ea typeface="字体传奇南安体-免费商用" panose="0200050000000000000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03300" y="349250"/>
            <a:ext cx="72129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01-</a:t>
            </a:r>
            <a:r>
              <a:rPr 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HIS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对接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-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刷脸支付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95780" y="1786890"/>
            <a:ext cx="860107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4000"/>
              <a:t>终端交试点医药机构HIS开发商接入</a:t>
            </a:r>
            <a:endParaRPr lang="zh-CN" altLang="en-US" sz="4000"/>
          </a:p>
        </p:txBody>
      </p:sp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988820" y="3378200"/>
          <a:ext cx="971550" cy="8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showAsIcon="1" r:id="rId2" imgW="971550" imgH="800100" progId="Package">
                  <p:embed/>
                </p:oleObj>
              </mc:Choice>
              <mc:Fallback>
                <p:oleObj name="" showAsIcon="1" r:id="rId2" imgW="971550" imgH="800100" progId="Package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988820" y="3378200"/>
                        <a:ext cx="971550" cy="800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07080" y="3295650"/>
            <a:ext cx="1013460" cy="15849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组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92715" y="440607"/>
            <a:ext cx="1530350" cy="339090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465221" y="386296"/>
            <a:ext cx="386117" cy="386117"/>
          </a:xfrm>
          <a:prstGeom prst="ellipse">
            <a:avLst/>
          </a:prstGeom>
          <a:solidFill>
            <a:srgbClr val="82BF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latin typeface="字体传奇南安体-免费商用" panose="02000500000000000000" charset="-122"/>
              <a:ea typeface="字体传奇南安体-免费商用" panose="0200050000000000000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03300" y="349250"/>
            <a:ext cx="72129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01-</a:t>
            </a:r>
            <a:r>
              <a:rPr 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HIS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对接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-PC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端调用读卡器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95780" y="1786890"/>
            <a:ext cx="860107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4000"/>
              <a:t>终端交试点医药机构HIS开发商接入</a:t>
            </a:r>
            <a:endParaRPr lang="zh-CN" altLang="en-US" sz="400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7885" y="2738120"/>
            <a:ext cx="1120140" cy="15849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9821300" y="3624585"/>
            <a:ext cx="558015" cy="558015"/>
          </a:xfrm>
          <a:prstGeom prst="ellipse">
            <a:avLst/>
          </a:prstGeom>
          <a:solidFill>
            <a:srgbClr val="82BF34">
              <a:alpha val="3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字体传奇南安体-免费商用" panose="02000500000000000000" charset="-122"/>
              <a:ea typeface="字体传奇南安体-免费商用" panose="02000500000000000000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855508" y="1934491"/>
            <a:ext cx="3272128" cy="3272128"/>
            <a:chOff x="1269667" y="1823914"/>
            <a:chExt cx="4093043" cy="4093043"/>
          </a:xfrm>
        </p:grpSpPr>
        <p:sp>
          <p:nvSpPr>
            <p:cNvPr id="8" name="椭圆 7"/>
            <p:cNvSpPr/>
            <p:nvPr/>
          </p:nvSpPr>
          <p:spPr>
            <a:xfrm>
              <a:off x="1530950" y="2759518"/>
              <a:ext cx="2221834" cy="2221834"/>
            </a:xfrm>
            <a:prstGeom prst="ellipse">
              <a:avLst/>
            </a:prstGeom>
            <a:solidFill>
              <a:srgbClr val="82BF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字体传奇南安体-免费商用" panose="02000500000000000000" charset="-122"/>
                <a:ea typeface="字体传奇南安体-免费商用" panose="02000500000000000000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1269667" y="1823914"/>
              <a:ext cx="4093043" cy="4093043"/>
            </a:xfrm>
            <a:prstGeom prst="ellipse">
              <a:avLst/>
            </a:prstGeom>
            <a:noFill/>
            <a:ln w="57150">
              <a:solidFill>
                <a:srgbClr val="82BF34">
                  <a:alpha val="2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字体传奇南安体-免费商用" panose="02000500000000000000" charset="-122"/>
                <a:ea typeface="字体传奇南安体-免费商用" panose="02000500000000000000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5280025" y="3166745"/>
            <a:ext cx="5431790" cy="80708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p>
            <a:pPr>
              <a:defRPr/>
            </a:pPr>
            <a:r>
              <a:rPr lang="zh-CN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常见问题处理</a:t>
            </a:r>
            <a:endParaRPr lang="zh-CN" sz="4800" b="1" spc="225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037201" y="2959188"/>
            <a:ext cx="1830706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8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02</a:t>
            </a:r>
            <a:endParaRPr lang="en-US" altLang="zh-CN" sz="8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 descr="组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92715" y="440607"/>
            <a:ext cx="1530350" cy="3390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组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92715" y="235502"/>
            <a:ext cx="1530350" cy="339090"/>
          </a:xfrm>
          <a:prstGeom prst="rect">
            <a:avLst/>
          </a:prstGeom>
        </p:spPr>
      </p:pic>
      <p:sp>
        <p:nvSpPr>
          <p:cNvPr id="1048988" name="标题 1"/>
          <p:cNvSpPr>
            <a:spLocks noGrp="1"/>
          </p:cNvSpPr>
          <p:nvPr>
            <p:ph type="title"/>
          </p:nvPr>
        </p:nvSpPr>
        <p:spPr>
          <a:xfrm>
            <a:off x="141605" y="235585"/>
            <a:ext cx="10013950" cy="346710"/>
          </a:xfrm>
        </p:spPr>
        <p:txBody>
          <a:bodyPr>
            <a:noAutofit/>
          </a:bodyPr>
          <a:p>
            <a:r>
              <a:rPr sz="2800" b="1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常见问题</a:t>
            </a:r>
            <a:r>
              <a:rPr lang="en-US" altLang="zh-CN" sz="2800" b="1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--</a:t>
            </a:r>
            <a:r>
              <a:rPr sz="2800" b="1">
                <a:sym typeface="+mn-ea"/>
              </a:rPr>
              <a:t>SE 服务启动造成的网络连接异常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595" y="1504315"/>
            <a:ext cx="3165475" cy="356425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401185" y="2548255"/>
            <a:ext cx="5064760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问题现象：</a:t>
            </a:r>
            <a:endParaRPr lang="zh-CN" altLang="en-US"/>
          </a:p>
          <a:p>
            <a:r>
              <a:rPr lang="zh-CN" altLang="en-US"/>
              <a:t>设备开机后，客户看到如上图片中的提示。</a:t>
            </a:r>
            <a:endParaRPr lang="zh-CN" altLang="en-US"/>
          </a:p>
          <a:p>
            <a:r>
              <a:rPr lang="zh-CN" altLang="en-US"/>
              <a:t>解决方法：</a:t>
            </a:r>
            <a:endParaRPr lang="zh-CN" altLang="en-US"/>
          </a:p>
          <a:p>
            <a:r>
              <a:rPr lang="zh-CN" altLang="en-US"/>
              <a:t>重启设备，如重启依旧，拔掉电源，稍等一会再重新开机。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组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92715" y="440607"/>
            <a:ext cx="1530350" cy="339090"/>
          </a:xfrm>
          <a:prstGeom prst="rect">
            <a:avLst/>
          </a:prstGeom>
        </p:spPr>
      </p:pic>
      <p:sp>
        <p:nvSpPr>
          <p:cNvPr id="1048988" name="标题 1"/>
          <p:cNvSpPr>
            <a:spLocks noGrp="1"/>
          </p:cNvSpPr>
          <p:nvPr>
            <p:ph type="title"/>
          </p:nvPr>
        </p:nvSpPr>
        <p:spPr>
          <a:xfrm>
            <a:off x="167640" y="440690"/>
            <a:ext cx="8765540" cy="346710"/>
          </a:xfrm>
        </p:spPr>
        <p:txBody>
          <a:bodyPr>
            <a:noAutofit/>
          </a:bodyPr>
          <a:p>
            <a:r>
              <a:rPr sz="2800" b="1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常见问题</a:t>
            </a:r>
            <a:r>
              <a:rPr lang="en-US" altLang="zh-CN" sz="2800" b="1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--</a:t>
            </a:r>
            <a:r>
              <a:rPr sz="2800" b="1">
                <a:sym typeface="+mn-ea"/>
              </a:rPr>
              <a:t>网络连接异常造成的错误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625" y="1616075"/>
            <a:ext cx="1911350" cy="37642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14575" y="1616710"/>
            <a:ext cx="1750695" cy="376364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659630" y="1616075"/>
            <a:ext cx="437388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问题现象：</a:t>
            </a:r>
            <a:endParaRPr lang="zh-CN" altLang="en-US"/>
          </a:p>
          <a:p>
            <a:r>
              <a:rPr lang="zh-CN" altLang="en-US"/>
              <a:t>进入主应用后提示网络连接失败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659630" y="2620645"/>
            <a:ext cx="4232910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解决方法：</a:t>
            </a:r>
            <a:endParaRPr lang="zh-CN" altLang="en-US"/>
          </a:p>
          <a:p>
            <a:r>
              <a:rPr lang="zh-CN" altLang="en-US"/>
              <a:t>1.先排除是否有问题 1 中出现的 SE 服务现象</a:t>
            </a:r>
            <a:endParaRPr lang="zh-CN" altLang="en-US"/>
          </a:p>
          <a:p>
            <a:r>
              <a:rPr lang="zh-CN" altLang="en-US"/>
              <a:t>2.检查设备的联网设置不要出现使用物联网卡但开启连接 wifi 的情况</a:t>
            </a:r>
            <a:endParaRPr lang="zh-CN" altLang="en-US"/>
          </a:p>
          <a:p>
            <a:r>
              <a:rPr lang="zh-CN" altLang="en-US"/>
              <a:t>3.9002 原因多为运营商信号弱、物联网卡没有流量、插拔物</a:t>
            </a:r>
            <a:endParaRPr lang="zh-CN" altLang="en-US"/>
          </a:p>
          <a:p>
            <a:r>
              <a:rPr lang="zh-CN" altLang="en-US"/>
              <a:t>联网卡导致机卡分离锁卡、卡机接触不良等原因，排查卡的问</a:t>
            </a:r>
            <a:endParaRPr lang="zh-CN" altLang="en-US"/>
          </a:p>
          <a:p>
            <a:r>
              <a:rPr lang="zh-CN" altLang="en-US"/>
              <a:t>题。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组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92715" y="440607"/>
            <a:ext cx="1530350" cy="339090"/>
          </a:xfrm>
          <a:prstGeom prst="rect">
            <a:avLst/>
          </a:prstGeom>
        </p:spPr>
      </p:pic>
      <p:sp>
        <p:nvSpPr>
          <p:cNvPr id="1048988" name="标题 1"/>
          <p:cNvSpPr>
            <a:spLocks noGrp="1"/>
          </p:cNvSpPr>
          <p:nvPr>
            <p:ph type="title"/>
          </p:nvPr>
        </p:nvSpPr>
        <p:spPr>
          <a:xfrm>
            <a:off x="499745" y="276860"/>
            <a:ext cx="7975600" cy="346710"/>
          </a:xfrm>
        </p:spPr>
        <p:txBody>
          <a:bodyPr>
            <a:normAutofit fontScale="90000"/>
          </a:bodyPr>
          <a:p>
            <a:r>
              <a:rPr sz="3110" b="1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常见问题</a:t>
            </a:r>
            <a:r>
              <a:rPr lang="en-US" altLang="zh-CN" sz="3110" b="1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--</a:t>
            </a:r>
            <a:r>
              <a:rPr sz="3110" b="1">
                <a:sym typeface="+mn-ea"/>
              </a:rPr>
              <a:t>PC 上位机调用终端刷码刷脸无响应</a:t>
            </a:r>
            <a:endParaRPr lang="en-US" altLang="zh-CN" sz="3110" b="1" dirty="0">
              <a:solidFill>
                <a:schemeClr val="tx1">
                  <a:lumMod val="75000"/>
                  <a:lumOff val="25000"/>
                </a:schemeClr>
              </a:solidFill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99745" y="2179955"/>
            <a:ext cx="6028055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解决方法：</a:t>
            </a:r>
            <a:endParaRPr lang="zh-CN" altLang="en-US"/>
          </a:p>
          <a:p>
            <a:pPr algn="l">
              <a:buClrTx/>
              <a:buSzTx/>
              <a:buFontTx/>
            </a:pPr>
            <a:r>
              <a:rPr lang="zh-CN" altLang="en-US"/>
              <a:t>1.查看是否没有进入主应用，手动点击主应用可进入。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2.排除数据线明显损坏之外，可重新插拔数据线唤起电脑对数据线的识别，或者将数 据更换 USB 接口，最好是将数据线插入的电脑的后面板的 USB 接口（排除 USB 接口是否也有损坏）</a:t>
            </a:r>
            <a:endParaRPr lang="zh-CN" altLang="en-US"/>
          </a:p>
          <a:p>
            <a:endParaRPr lang="zh-CN" altLang="en-US"/>
          </a:p>
          <a:p>
            <a:r>
              <a:rPr lang="en-US" altLang="zh-CN"/>
              <a:t>3.</a:t>
            </a:r>
            <a:r>
              <a:rPr lang="zh-CN" altLang="en-US"/>
              <a:t>查看设备管理里面是否有未识别的设备，若有可通过下载驱动精力安装驱动解决</a:t>
            </a:r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30795" y="1948815"/>
            <a:ext cx="2479040" cy="33242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组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92715" y="440607"/>
            <a:ext cx="1530350" cy="339090"/>
          </a:xfrm>
          <a:prstGeom prst="rect">
            <a:avLst/>
          </a:prstGeom>
        </p:spPr>
      </p:pic>
      <p:sp>
        <p:nvSpPr>
          <p:cNvPr id="1048988" name="标题 1"/>
          <p:cNvSpPr>
            <a:spLocks noGrp="1"/>
          </p:cNvSpPr>
          <p:nvPr>
            <p:ph type="title"/>
          </p:nvPr>
        </p:nvSpPr>
        <p:spPr>
          <a:xfrm>
            <a:off x="875030" y="205105"/>
            <a:ext cx="6382385" cy="346710"/>
          </a:xfrm>
        </p:spPr>
        <p:txBody>
          <a:bodyPr>
            <a:normAutofit fontScale="90000"/>
          </a:bodyPr>
          <a:p>
            <a:r>
              <a:rPr sz="3110" b="1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常见问题</a:t>
            </a:r>
            <a:r>
              <a:rPr lang="en-US" altLang="zh-CN" sz="3110" b="1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--</a:t>
            </a:r>
            <a:r>
              <a:rPr sz="3110" b="1">
                <a:sym typeface="+mn-ea"/>
              </a:rPr>
              <a:t>终端设备刷脸调不起来</a:t>
            </a:r>
            <a:endParaRPr lang="en-US" altLang="zh-CN" sz="3110" b="1" dirty="0">
              <a:solidFill>
                <a:schemeClr val="tx1">
                  <a:lumMod val="75000"/>
                  <a:lumOff val="25000"/>
                </a:schemeClr>
              </a:solidFill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b="11603"/>
          <a:stretch>
            <a:fillRect/>
          </a:stretch>
        </p:blipFill>
        <p:spPr>
          <a:xfrm>
            <a:off x="811530" y="2364105"/>
            <a:ext cx="3087370" cy="37871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123690" y="2868295"/>
            <a:ext cx="4756785" cy="2030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/>
              <a:t>问题现象：</a:t>
            </a:r>
            <a:endParaRPr lang="zh-CN" altLang="en-US" b="1"/>
          </a:p>
          <a:p>
            <a:r>
              <a:rPr lang="zh-CN" altLang="en-US"/>
              <a:t>电脑调起终端刷脸后，终端屏幕一直在“正在发起刷脸”转圈</a:t>
            </a:r>
            <a:endParaRPr lang="zh-CN" altLang="en-US"/>
          </a:p>
          <a:p>
            <a:endParaRPr lang="zh-CN" altLang="en-US"/>
          </a:p>
          <a:p>
            <a:r>
              <a:rPr lang="zh-CN" altLang="en-US" b="1"/>
              <a:t>解决方法：</a:t>
            </a:r>
            <a:endParaRPr lang="zh-CN" altLang="en-US" b="1"/>
          </a:p>
          <a:p>
            <a:r>
              <a:rPr lang="zh-CN" altLang="en-US"/>
              <a:t>网络问题造成的原因，按网络问题排查，同时排查网络信号，大概率网络信号质量很差。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组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92715" y="440607"/>
            <a:ext cx="1530350" cy="339090"/>
          </a:xfrm>
          <a:prstGeom prst="rect">
            <a:avLst/>
          </a:prstGeom>
        </p:spPr>
      </p:pic>
      <p:sp>
        <p:nvSpPr>
          <p:cNvPr id="1048988" name="标题 1"/>
          <p:cNvSpPr>
            <a:spLocks noGrp="1"/>
          </p:cNvSpPr>
          <p:nvPr>
            <p:ph type="title"/>
          </p:nvPr>
        </p:nvSpPr>
        <p:spPr>
          <a:xfrm>
            <a:off x="762000" y="276225"/>
            <a:ext cx="7002145" cy="346710"/>
          </a:xfrm>
        </p:spPr>
        <p:txBody>
          <a:bodyPr>
            <a:normAutofit fontScale="90000"/>
          </a:bodyPr>
          <a:p>
            <a:r>
              <a:rPr sz="3110" b="1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常见问题</a:t>
            </a:r>
            <a:r>
              <a:rPr lang="en-US" altLang="zh-CN" sz="3110" b="1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--</a:t>
            </a:r>
            <a:r>
              <a:rPr sz="3110" b="1">
                <a:sym typeface="+mn-ea"/>
              </a:rPr>
              <a:t>未加载配置</a:t>
            </a:r>
            <a:endParaRPr lang="en-US" altLang="zh-CN" sz="3110" b="1" dirty="0">
              <a:solidFill>
                <a:schemeClr val="tx1">
                  <a:lumMod val="75000"/>
                  <a:lumOff val="25000"/>
                </a:schemeClr>
              </a:solidFill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80635" y="1828800"/>
            <a:ext cx="3493770" cy="2584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/>
              <a:t>问题现象：</a:t>
            </a:r>
            <a:endParaRPr lang="zh-CN" altLang="en-US" b="1"/>
          </a:p>
          <a:p>
            <a:r>
              <a:rPr lang="zh-CN" altLang="en-US"/>
              <a:t>设备提示未获取到配置信息，或设备进入主页面后不显示机构名称</a:t>
            </a:r>
            <a:endParaRPr lang="zh-CN" altLang="en-US"/>
          </a:p>
          <a:p>
            <a:endParaRPr lang="zh-CN" altLang="en-US"/>
          </a:p>
          <a:p>
            <a:r>
              <a:rPr lang="zh-CN" altLang="en-US" b="1"/>
              <a:t>解决方法：</a:t>
            </a:r>
            <a:endParaRPr lang="zh-CN" altLang="en-US" b="1"/>
          </a:p>
          <a:p>
            <a:r>
              <a:rPr lang="zh-CN" altLang="en-US"/>
              <a:t>点击右上角的设置按钮，进入页面点击</a:t>
            </a:r>
            <a:r>
              <a:rPr lang="en-US" altLang="zh-CN"/>
              <a:t>“</a:t>
            </a:r>
            <a:r>
              <a:rPr lang="zh-CN" altLang="en-US"/>
              <a:t>重载配置</a:t>
            </a:r>
            <a:r>
              <a:rPr lang="en-US" altLang="zh-CN"/>
              <a:t>”</a:t>
            </a:r>
            <a:r>
              <a:rPr lang="zh-CN" altLang="en-US"/>
              <a:t>或者重启设备解决。</a:t>
            </a: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2640" y="1605915"/>
            <a:ext cx="1602105" cy="34766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 l="15175" t="18015" r="20582" b="14818"/>
          <a:stretch>
            <a:fillRect/>
          </a:stretch>
        </p:blipFill>
        <p:spPr>
          <a:xfrm>
            <a:off x="2560955" y="1605915"/>
            <a:ext cx="2036445" cy="3476625"/>
          </a:xfrm>
          <a:prstGeom prst="rect">
            <a:avLst/>
          </a:prstGeom>
        </p:spPr>
      </p:pic>
      <p:sp>
        <p:nvSpPr>
          <p:cNvPr id="8" name="圆角矩形 7"/>
          <p:cNvSpPr/>
          <p:nvPr/>
        </p:nvSpPr>
        <p:spPr>
          <a:xfrm>
            <a:off x="4217670" y="1677670"/>
            <a:ext cx="589280" cy="33528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9" name="直接箭头连接符 8"/>
          <p:cNvCxnSpPr/>
          <p:nvPr/>
        </p:nvCxnSpPr>
        <p:spPr>
          <a:xfrm flipV="1">
            <a:off x="4820285" y="1656080"/>
            <a:ext cx="457200" cy="101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5297805" y="1389380"/>
            <a:ext cx="10972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>
                <a:sym typeface="+mn-ea"/>
              </a:rPr>
              <a:t>设置按钮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9821300" y="3624585"/>
            <a:ext cx="558015" cy="558015"/>
          </a:xfrm>
          <a:prstGeom prst="ellipse">
            <a:avLst/>
          </a:prstGeom>
          <a:solidFill>
            <a:srgbClr val="82BF34">
              <a:alpha val="3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字体传奇南安体-免费商用" panose="02000500000000000000" charset="-122"/>
              <a:ea typeface="字体传奇南安体-免费商用" panose="02000500000000000000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855508" y="1934491"/>
            <a:ext cx="3272128" cy="3272128"/>
            <a:chOff x="1269667" y="1823914"/>
            <a:chExt cx="4093043" cy="4093043"/>
          </a:xfrm>
        </p:grpSpPr>
        <p:sp>
          <p:nvSpPr>
            <p:cNvPr id="8" name="椭圆 7"/>
            <p:cNvSpPr/>
            <p:nvPr/>
          </p:nvSpPr>
          <p:spPr>
            <a:xfrm>
              <a:off x="1530950" y="2759518"/>
              <a:ext cx="2221834" cy="2221834"/>
            </a:xfrm>
            <a:prstGeom prst="ellipse">
              <a:avLst/>
            </a:prstGeom>
            <a:solidFill>
              <a:srgbClr val="82BF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字体传奇南安体-免费商用" panose="02000500000000000000" charset="-122"/>
                <a:ea typeface="字体传奇南安体-免费商用" panose="02000500000000000000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1269667" y="1823914"/>
              <a:ext cx="4093043" cy="4093043"/>
            </a:xfrm>
            <a:prstGeom prst="ellipse">
              <a:avLst/>
            </a:prstGeom>
            <a:noFill/>
            <a:ln w="57150">
              <a:solidFill>
                <a:srgbClr val="82BF34">
                  <a:alpha val="2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字体传奇南安体-免费商用" panose="02000500000000000000" charset="-122"/>
                <a:ea typeface="字体传奇南安体-免费商用" panose="02000500000000000000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5280025" y="3166745"/>
            <a:ext cx="5431790" cy="80708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p>
            <a:pPr>
              <a:defRPr/>
            </a:pPr>
            <a:r>
              <a:rPr lang="zh-CN" altLang="en-US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医保电子凭证激活</a:t>
            </a:r>
            <a:endParaRPr lang="zh-CN" altLang="en-US" sz="4800" b="1" spc="225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037201" y="2959188"/>
            <a:ext cx="183070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8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01</a:t>
            </a:r>
            <a:endParaRPr lang="en-US" altLang="zh-CN" sz="8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 descr="组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92715" y="440607"/>
            <a:ext cx="1530350" cy="3390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465221" y="417094"/>
            <a:ext cx="465221" cy="465221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体传奇南安体-免费商用" panose="02000500000000000000" charset="-122"/>
              <a:ea typeface="字体传奇南安体-免费商用" panose="02000500000000000000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3516094" y="2145998"/>
            <a:ext cx="2221834" cy="222183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体传奇南安体-免费商用" panose="02000500000000000000" charset="-122"/>
              <a:ea typeface="字体传奇南安体-免费商用" panose="02000500000000000000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9228795" y="3200400"/>
            <a:ext cx="558015" cy="558015"/>
          </a:xfrm>
          <a:prstGeom prst="ellipse">
            <a:avLst/>
          </a:prstGeom>
          <a:solidFill>
            <a:schemeClr val="accent6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体传奇南安体-免费商用" panose="02000500000000000000" charset="-122"/>
              <a:ea typeface="字体传奇南安体-免费商用" panose="02000500000000000000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3009701" y="1239604"/>
            <a:ext cx="4093043" cy="4093043"/>
          </a:xfrm>
          <a:prstGeom prst="ellipse">
            <a:avLst/>
          </a:prstGeom>
          <a:noFill/>
          <a:ln w="571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体传奇南安体-免费商用" panose="02000500000000000000" charset="-122"/>
              <a:ea typeface="字体传奇南安体-免费商用" panose="02000500000000000000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956935" y="3533827"/>
            <a:ext cx="224588" cy="224588"/>
          </a:xfrm>
          <a:prstGeom prst="ellipse">
            <a:avLst/>
          </a:prstGeom>
          <a:solidFill>
            <a:schemeClr val="accent6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体传奇南安体-免费商用" panose="02000500000000000000" charset="-122"/>
              <a:ea typeface="字体传奇南安体-免费商用" panose="02000500000000000000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152900" y="2674620"/>
            <a:ext cx="4135755" cy="122237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7500" b="1" spc="225" dirty="0">
                <a:solidFill>
                  <a:srgbClr val="292929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谢谢观看</a:t>
            </a:r>
            <a:endParaRPr lang="zh-CN" altLang="en-US" sz="7500" b="1" spc="225" dirty="0">
              <a:solidFill>
                <a:srgbClr val="292929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 flipH="1">
            <a:off x="11469292" y="6256421"/>
            <a:ext cx="97066" cy="60157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体传奇南安体-免费商用" panose="02000500000000000000" charset="-122"/>
              <a:ea typeface="字体传奇南安体-免费商用" panose="02000500000000000000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637359" y="6002890"/>
            <a:ext cx="2418080" cy="337185"/>
          </a:xfrm>
          <a:prstGeom prst="rect">
            <a:avLst/>
          </a:prstGeom>
        </p:spPr>
        <p:txBody>
          <a:bodyPr wrap="none">
            <a:spAutoFit/>
          </a:bodyPr>
          <a:p>
            <a:pPr algn="dist">
              <a:defRPr/>
            </a:pPr>
            <a:r>
              <a:rPr lang="zh-CN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智慧眼科技股份有限公司</a:t>
            </a:r>
            <a:endParaRPr lang="zh-CN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25" name="图片 24" descr="组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76370" y="6001937"/>
            <a:ext cx="1530350" cy="3390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  <p:bldLst>
      <p:bldP spid="6" grpId="0" animBg="1"/>
      <p:bldP spid="7" grpId="0" animBg="1"/>
      <p:bldP spid="8" grpId="0" animBg="1"/>
      <p:bldP spid="10" grpId="0" animBg="1"/>
      <p:bldP spid="11" grpId="0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 descr="组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92715" y="440607"/>
            <a:ext cx="1530350" cy="339090"/>
          </a:xfrm>
          <a:prstGeom prst="rect">
            <a:avLst/>
          </a:prstGeom>
        </p:spPr>
      </p:pic>
      <p:sp>
        <p:nvSpPr>
          <p:cNvPr id="28" name="椭圆 27"/>
          <p:cNvSpPr/>
          <p:nvPr/>
        </p:nvSpPr>
        <p:spPr>
          <a:xfrm>
            <a:off x="465221" y="386296"/>
            <a:ext cx="386117" cy="386117"/>
          </a:xfrm>
          <a:prstGeom prst="ellipse">
            <a:avLst/>
          </a:prstGeom>
          <a:solidFill>
            <a:srgbClr val="82BF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latin typeface="字体传奇南安体-免费商用" panose="02000500000000000000" charset="-122"/>
              <a:ea typeface="字体传奇南安体-免费商用" panose="02000500000000000000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003300" y="349250"/>
            <a:ext cx="72129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01-</a:t>
            </a:r>
            <a:r>
              <a:rPr 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上电</a:t>
            </a:r>
            <a:endParaRPr 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692910"/>
            <a:ext cx="8150225" cy="37655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723630" y="1689735"/>
            <a:ext cx="3099435" cy="730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将电源适配器插口插入设备，并连接电源进行通电。</a:t>
            </a:r>
            <a:endParaRPr 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 l="25647" t="4961" r="23637" b="-1203"/>
          <a:stretch>
            <a:fillRect/>
          </a:stretch>
        </p:blipFill>
        <p:spPr>
          <a:xfrm>
            <a:off x="8540750" y="2580640"/>
            <a:ext cx="3282315" cy="28778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 descr="组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92715" y="440607"/>
            <a:ext cx="1530350" cy="339090"/>
          </a:xfrm>
          <a:prstGeom prst="rect">
            <a:avLst/>
          </a:prstGeom>
        </p:spPr>
      </p:pic>
      <p:sp>
        <p:nvSpPr>
          <p:cNvPr id="28" name="椭圆 27"/>
          <p:cNvSpPr/>
          <p:nvPr/>
        </p:nvSpPr>
        <p:spPr>
          <a:xfrm>
            <a:off x="465221" y="386296"/>
            <a:ext cx="386117" cy="386117"/>
          </a:xfrm>
          <a:prstGeom prst="ellipse">
            <a:avLst/>
          </a:prstGeom>
          <a:solidFill>
            <a:srgbClr val="82BF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latin typeface="字体传奇南安体-免费商用" panose="02000500000000000000" charset="-122"/>
              <a:ea typeface="字体传奇南安体-免费商用" panose="02000500000000000000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003300" y="349250"/>
            <a:ext cx="72129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02-</a:t>
            </a:r>
            <a:r>
              <a:rPr 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开机</a:t>
            </a:r>
            <a:endParaRPr 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6558" b="19680"/>
          <a:stretch>
            <a:fillRect/>
          </a:stretch>
        </p:blipFill>
        <p:spPr>
          <a:xfrm>
            <a:off x="6459220" y="1038860"/>
            <a:ext cx="3542665" cy="5656580"/>
          </a:xfrm>
          <a:prstGeom prst="rect">
            <a:avLst/>
          </a:prstGeom>
        </p:spPr>
      </p:pic>
      <p:sp>
        <p:nvSpPr>
          <p:cNvPr id="3" name="圆角矩形 2"/>
          <p:cNvSpPr/>
          <p:nvPr/>
        </p:nvSpPr>
        <p:spPr>
          <a:xfrm>
            <a:off x="6662420" y="2900680"/>
            <a:ext cx="732155" cy="699770"/>
          </a:xfrm>
          <a:prstGeom prst="roundRect">
            <a:avLst/>
          </a:prstGeom>
          <a:noFill/>
          <a:ln w="190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098675" y="3045460"/>
            <a:ext cx="3099435" cy="410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p>
            <a:pPr algn="ctr">
              <a:lnSpc>
                <a:spcPct val="130000"/>
              </a:lnSpc>
            </a:pPr>
            <a:r>
              <a:rPr 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长按电源键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秒开机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cxnSp>
        <p:nvCxnSpPr>
          <p:cNvPr id="5" name="直接箭头连接符 4"/>
          <p:cNvCxnSpPr>
            <a:stCxn id="3" idx="1"/>
          </p:cNvCxnSpPr>
          <p:nvPr/>
        </p:nvCxnSpPr>
        <p:spPr>
          <a:xfrm flipH="1" flipV="1">
            <a:off x="4827270" y="3245485"/>
            <a:ext cx="1835150" cy="508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 descr="组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92715" y="440607"/>
            <a:ext cx="1530350" cy="339090"/>
          </a:xfrm>
          <a:prstGeom prst="rect">
            <a:avLst/>
          </a:prstGeom>
        </p:spPr>
      </p:pic>
      <p:sp>
        <p:nvSpPr>
          <p:cNvPr id="28" name="椭圆 27"/>
          <p:cNvSpPr/>
          <p:nvPr/>
        </p:nvSpPr>
        <p:spPr>
          <a:xfrm>
            <a:off x="465221" y="386296"/>
            <a:ext cx="386117" cy="386117"/>
          </a:xfrm>
          <a:prstGeom prst="ellipse">
            <a:avLst/>
          </a:prstGeom>
          <a:solidFill>
            <a:srgbClr val="82BF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latin typeface="字体传奇南安体-免费商用" panose="02000500000000000000" charset="-122"/>
              <a:ea typeface="字体传奇南安体-免费商用" panose="02000500000000000000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003300" y="349250"/>
            <a:ext cx="72129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03-</a:t>
            </a:r>
            <a:r>
              <a:rPr 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设备自助激活</a:t>
            </a:r>
            <a:endParaRPr 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7535" y="1191895"/>
            <a:ext cx="3099435" cy="413131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4535" y="1191895"/>
            <a:ext cx="3098800" cy="413131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70900" y="1191895"/>
            <a:ext cx="3098800" cy="4130675"/>
          </a:xfrm>
          <a:prstGeom prst="rect">
            <a:avLst/>
          </a:prstGeom>
        </p:spPr>
      </p:pic>
      <p:sp>
        <p:nvSpPr>
          <p:cNvPr id="39" name="文本框 38"/>
          <p:cNvSpPr txBox="1"/>
          <p:nvPr/>
        </p:nvSpPr>
        <p:spPr>
          <a:xfrm>
            <a:off x="597535" y="5479415"/>
            <a:ext cx="3099435" cy="730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快速连续点击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次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“CHS”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唤起认证按钮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059045" y="5479415"/>
            <a:ext cx="2073275" cy="410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p>
            <a:pPr algn="ctr">
              <a:lnSpc>
                <a:spcPct val="130000"/>
              </a:lnSpc>
            </a:pPr>
            <a:r>
              <a:rPr 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点击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医保刷脸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266555" y="5479415"/>
            <a:ext cx="1508125" cy="410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开始刷脸核身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73685" y="6489700"/>
            <a:ext cx="77266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注意：若用户没有开通过支付宝，则还需要刷身份证才能激活电子医保凭证</a:t>
            </a:r>
            <a:endParaRPr lang="zh-CN" altLang="en-US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 descr="组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92715" y="440607"/>
            <a:ext cx="1530350" cy="339090"/>
          </a:xfrm>
          <a:prstGeom prst="rect">
            <a:avLst/>
          </a:prstGeom>
        </p:spPr>
      </p:pic>
      <p:sp>
        <p:nvSpPr>
          <p:cNvPr id="28" name="椭圆 27"/>
          <p:cNvSpPr/>
          <p:nvPr/>
        </p:nvSpPr>
        <p:spPr>
          <a:xfrm>
            <a:off x="465221" y="386296"/>
            <a:ext cx="386117" cy="386117"/>
          </a:xfrm>
          <a:prstGeom prst="ellipse">
            <a:avLst/>
          </a:prstGeom>
          <a:solidFill>
            <a:srgbClr val="82BF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latin typeface="字体传奇南安体-免费商用" panose="02000500000000000000" charset="-122"/>
              <a:ea typeface="字体传奇南安体-免费商用" panose="02000500000000000000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003300" y="349250"/>
            <a:ext cx="72129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01-</a:t>
            </a:r>
            <a:r>
              <a:rPr 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设备自助激活视频演示</a:t>
            </a:r>
            <a:endParaRPr 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3" name="b0e0a918e14ac905f72bc44e9e1f182c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4511675" y="951865"/>
            <a:ext cx="3168650" cy="54781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 descr="组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92715" y="440607"/>
            <a:ext cx="1530350" cy="339090"/>
          </a:xfrm>
          <a:prstGeom prst="rect">
            <a:avLst/>
          </a:prstGeom>
        </p:spPr>
      </p:pic>
      <p:sp>
        <p:nvSpPr>
          <p:cNvPr id="28" name="椭圆 27"/>
          <p:cNvSpPr/>
          <p:nvPr/>
        </p:nvSpPr>
        <p:spPr>
          <a:xfrm>
            <a:off x="465221" y="386296"/>
            <a:ext cx="386117" cy="386117"/>
          </a:xfrm>
          <a:prstGeom prst="ellipse">
            <a:avLst/>
          </a:prstGeom>
          <a:solidFill>
            <a:srgbClr val="82BF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latin typeface="字体传奇南安体-免费商用" panose="02000500000000000000" charset="-122"/>
              <a:ea typeface="字体传奇南安体-免费商用" panose="02000500000000000000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003300" y="349250"/>
            <a:ext cx="88525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04-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通过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PC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工具唤起</a:t>
            </a:r>
            <a:r>
              <a:rPr 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激活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-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通过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USB-typeB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数据线连接电脑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595995" y="1851025"/>
            <a:ext cx="3390265" cy="730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p>
            <a:pPr algn="ctr">
              <a:lnSpc>
                <a:spcPct val="130000"/>
              </a:lnSpc>
            </a:pPr>
            <a:r>
              <a:rPr 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使用方口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TYPE-B  usb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线连接电脑，并安方口线装驱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955" y="1506220"/>
            <a:ext cx="3773805" cy="503047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237865" y="3423285"/>
            <a:ext cx="1200785" cy="1755140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4745" y="1506855"/>
            <a:ext cx="3390265" cy="502983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89465" y="2950210"/>
            <a:ext cx="1203960" cy="13030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 descr="组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92715" y="440607"/>
            <a:ext cx="1530350" cy="339090"/>
          </a:xfrm>
          <a:prstGeom prst="rect">
            <a:avLst/>
          </a:prstGeom>
        </p:spPr>
      </p:pic>
      <p:sp>
        <p:nvSpPr>
          <p:cNvPr id="28" name="椭圆 27"/>
          <p:cNvSpPr/>
          <p:nvPr/>
        </p:nvSpPr>
        <p:spPr>
          <a:xfrm>
            <a:off x="465221" y="386296"/>
            <a:ext cx="386117" cy="386117"/>
          </a:xfrm>
          <a:prstGeom prst="ellipse">
            <a:avLst/>
          </a:prstGeom>
          <a:solidFill>
            <a:srgbClr val="82BF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latin typeface="字体传奇南安体-免费商用" panose="02000500000000000000" charset="-122"/>
              <a:ea typeface="字体传奇南安体-免费商用" panose="02000500000000000000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003300" y="349250"/>
            <a:ext cx="85725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04-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通过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PC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工具唤起</a:t>
            </a:r>
            <a:r>
              <a:rPr 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激活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-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通过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USB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转串口线连接电脑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466205" y="1465580"/>
            <a:ext cx="3390265" cy="730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p>
            <a:pPr algn="ctr">
              <a:lnSpc>
                <a:spcPct val="130000"/>
              </a:lnSpc>
            </a:pPr>
            <a:r>
              <a:rPr 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使用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usb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线连接电脑，并安装蓝色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USB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线驱动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6425" y="1138555"/>
            <a:ext cx="5658485" cy="261429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 l="7187" t="4961" r="14896" b="11274"/>
          <a:stretch>
            <a:fillRect/>
          </a:stretch>
        </p:blipFill>
        <p:spPr>
          <a:xfrm>
            <a:off x="606425" y="3920490"/>
            <a:ext cx="5658485" cy="281051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47635" y="2762250"/>
            <a:ext cx="1059180" cy="1333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 descr="组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92715" y="440607"/>
            <a:ext cx="1530350" cy="339090"/>
          </a:xfrm>
          <a:prstGeom prst="rect">
            <a:avLst/>
          </a:prstGeom>
        </p:spPr>
      </p:pic>
      <p:sp>
        <p:nvSpPr>
          <p:cNvPr id="28" name="椭圆 27"/>
          <p:cNvSpPr/>
          <p:nvPr/>
        </p:nvSpPr>
        <p:spPr>
          <a:xfrm>
            <a:off x="465221" y="386296"/>
            <a:ext cx="386117" cy="386117"/>
          </a:xfrm>
          <a:prstGeom prst="ellipse">
            <a:avLst/>
          </a:prstGeom>
          <a:solidFill>
            <a:srgbClr val="82BF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latin typeface="字体传奇南安体-免费商用" panose="02000500000000000000" charset="-122"/>
              <a:ea typeface="字体传奇南安体-免费商用" panose="02000500000000000000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003300" y="349250"/>
            <a:ext cx="72129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05-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通过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PC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工具唤起</a:t>
            </a:r>
            <a:r>
              <a:rPr 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激活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-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安装激活工具软件与驱动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2233930"/>
            <a:ext cx="967740" cy="12573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5710" y="2233295"/>
            <a:ext cx="979170" cy="125793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68275" y="3589655"/>
            <a:ext cx="20408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/>
              <a:t>点击</a:t>
            </a:r>
            <a:r>
              <a:rPr lang="zh-CN"/>
              <a:t>安装包按提示安装软件</a:t>
            </a:r>
            <a:endParaRPr lang="zh-CN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18000" y="1642745"/>
            <a:ext cx="3686175" cy="2438400"/>
          </a:xfrm>
          <a:prstGeom prst="rect">
            <a:avLst/>
          </a:prstGeom>
        </p:spPr>
      </p:pic>
      <p:sp>
        <p:nvSpPr>
          <p:cNvPr id="12" name="右箭头 11"/>
          <p:cNvSpPr/>
          <p:nvPr/>
        </p:nvSpPr>
        <p:spPr>
          <a:xfrm>
            <a:off x="1894205" y="2505710"/>
            <a:ext cx="389890" cy="539750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右箭头 12"/>
          <p:cNvSpPr/>
          <p:nvPr/>
        </p:nvSpPr>
        <p:spPr>
          <a:xfrm>
            <a:off x="3806190" y="2505710"/>
            <a:ext cx="389890" cy="539750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2209165" y="3589655"/>
            <a:ext cx="14179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/>
              <a:t>双击打开应用软件</a:t>
            </a:r>
            <a:endParaRPr lang="zh-CN"/>
          </a:p>
        </p:txBody>
      </p:sp>
      <p:sp>
        <p:nvSpPr>
          <p:cNvPr id="15" name="文本框 14"/>
          <p:cNvSpPr txBox="1"/>
          <p:nvPr/>
        </p:nvSpPr>
        <p:spPr>
          <a:xfrm>
            <a:off x="4318000" y="4234815"/>
            <a:ext cx="368617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/>
              <a:t>在确保设备与电脑已连接完好的情况下点击</a:t>
            </a:r>
            <a:r>
              <a:rPr lang="en-US" altLang="zh-CN"/>
              <a:t>“</a:t>
            </a:r>
            <a:r>
              <a:rPr lang="zh-CN" altLang="en-US"/>
              <a:t>激活电子凭证</a:t>
            </a:r>
            <a:r>
              <a:rPr lang="en-US" altLang="zh-CN"/>
              <a:t>”</a:t>
            </a:r>
            <a:r>
              <a:rPr lang="zh-CN" altLang="en-US"/>
              <a:t>按钮，可唤起设备端刷脸认证页面，进行刷脸认证可激活医保电子凭证</a:t>
            </a:r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24265" y="1363980"/>
            <a:ext cx="3098800" cy="4130675"/>
          </a:xfrm>
          <a:prstGeom prst="rect">
            <a:avLst/>
          </a:prstGeom>
        </p:spPr>
      </p:pic>
      <p:sp>
        <p:nvSpPr>
          <p:cNvPr id="16" name="右箭头 15"/>
          <p:cNvSpPr/>
          <p:nvPr/>
        </p:nvSpPr>
        <p:spPr>
          <a:xfrm>
            <a:off x="8169275" y="2505710"/>
            <a:ext cx="389890" cy="539750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2127*3946*734*734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2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1917*3979*1104*1104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3.xml><?xml version="1.0" encoding="utf-8"?>
<p:tagLst xmlns:p="http://schemas.openxmlformats.org/presentationml/2006/main">
  <p:tag name="ISPRING_PRESENTATION_TITLE" val="述职"/>
  <p:tag name="COMMONDATA" val="eyJoZGlkIjoiODAwZjhmNjU4ODE4MjdmNWY0MjA4YmU4MDFmNmI1ZDEifQ=="/>
  <p:tag name="KSO_WPP_MARK_KEY" val="d2860f24-8e2f-4375-9fa1-ca20b9e63df9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1095</Words>
  <Application>WPS 演示</Application>
  <PresentationFormat>宽屏</PresentationFormat>
  <Paragraphs>115</Paragraphs>
  <Slides>20</Slides>
  <Notes>25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字体传奇南安体-免费商用</vt:lpstr>
      <vt:lpstr>Arial Unicode MS</vt:lpstr>
      <vt:lpstr>等线 Light</vt:lpstr>
      <vt:lpstr>等线</vt:lpstr>
      <vt:lpstr>Office 主题​​</vt:lpstr>
      <vt:lpstr>Package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常见问题--SE 服务启动造成的网络连接异常</vt:lpstr>
      <vt:lpstr>常见问题--网络连接异常造成的错误</vt:lpstr>
      <vt:lpstr>常见问题--PC 上位机调用终端刷码刷脸无响应</vt:lpstr>
      <vt:lpstr>常见问题--终端设备刷脸调不起来</vt:lpstr>
      <vt:lpstr>常见问题--未加载配置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Five</cp:lastModifiedBy>
  <cp:revision>431</cp:revision>
  <dcterms:created xsi:type="dcterms:W3CDTF">2019-06-11T09:29:00Z</dcterms:created>
  <dcterms:modified xsi:type="dcterms:W3CDTF">2022-11-11T02:52:35Z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5BECE87E6EFD45DEA9EF2DBBF929348E</vt:lpwstr>
  </property>
  <property fmtid="{D5CDD505-2E9C-101B-9397-08002B2CF9AE}" pid="3" name="KSOProductBuildVer">
    <vt:lpwstr>2052-11.1.0.12763</vt:lpwstr>
  </property>
</Properties>
</file>